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12"/>
  </p:notesMasterIdLst>
  <p:handoutMasterIdLst>
    <p:handoutMasterId r:id="rId13"/>
  </p:handoutMasterIdLst>
  <p:sldIdLst>
    <p:sldId id="291" r:id="rId2"/>
    <p:sldId id="309" r:id="rId3"/>
    <p:sldId id="294" r:id="rId4"/>
    <p:sldId id="303" r:id="rId5"/>
    <p:sldId id="306" r:id="rId6"/>
    <p:sldId id="308" r:id="rId7"/>
    <p:sldId id="296" r:id="rId8"/>
    <p:sldId id="297" r:id="rId9"/>
    <p:sldId id="301" r:id="rId10"/>
    <p:sldId id="300" r:id="rId11"/>
  </p:sldIdLst>
  <p:sldSz cx="9144000" cy="6858000" type="screen4x3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383"/>
    <a:srgbClr val="666666"/>
    <a:srgbClr val="005BBB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5872"/>
  </p:normalViewPr>
  <p:slideViewPr>
    <p:cSldViewPr snapToGrid="0" snapToObjects="1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3/8/2017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3/8/2017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0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Offenses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Cts Law Sect. Sub Sect. Class Cat Deg NCIC MS Att </a:t>
            </a:r>
          </a:p>
          <a:p>
            <a:r>
              <a:rPr lang="en-US" b="1" dirty="0" smtClean="0"/>
              <a:t>1</a:t>
            </a:r>
            <a:r>
              <a:rPr lang="en-US" dirty="0" smtClean="0"/>
              <a:t> </a:t>
            </a:r>
            <a:r>
              <a:rPr lang="en-US" b="1" dirty="0" smtClean="0"/>
              <a:t>PL</a:t>
            </a:r>
            <a:r>
              <a:rPr lang="en-US" dirty="0" smtClean="0"/>
              <a:t> </a:t>
            </a:r>
            <a:r>
              <a:rPr lang="en-US" b="1" dirty="0" smtClean="0"/>
              <a:t>150.05</a:t>
            </a:r>
            <a:r>
              <a:rPr lang="en-US" dirty="0" smtClean="0"/>
              <a:t> </a:t>
            </a:r>
            <a:r>
              <a:rPr lang="en-US" b="1" dirty="0" smtClean="0"/>
              <a:t>01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 </a:t>
            </a:r>
            <a:r>
              <a:rPr lang="en-US" b="1" dirty="0" smtClean="0"/>
              <a:t>F</a:t>
            </a:r>
            <a:r>
              <a:rPr lang="en-US" dirty="0" smtClean="0"/>
              <a:t> </a:t>
            </a:r>
            <a:r>
              <a:rPr lang="en-US" b="1" dirty="0" smtClean="0"/>
              <a:t>4</a:t>
            </a:r>
            <a:r>
              <a:rPr lang="en-US" dirty="0" smtClean="0"/>
              <a:t> </a:t>
            </a:r>
            <a:r>
              <a:rPr lang="en-US" b="1" dirty="0" smtClean="0"/>
              <a:t>2099</a:t>
            </a:r>
            <a:r>
              <a:rPr lang="en-US" dirty="0" smtClean="0"/>
              <a:t> </a:t>
            </a:r>
            <a:r>
              <a:rPr lang="en-US" b="1" dirty="0" smtClean="0"/>
              <a:t>MS</a:t>
            </a:r>
            <a:r>
              <a:rPr lang="en-US" dirty="0" smtClean="0"/>
              <a:t> </a:t>
            </a:r>
            <a:r>
              <a:rPr lang="en-US" b="1" dirty="0" smtClean="0"/>
              <a:t>N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	ARSON-4TH:RECKLESSLY DAMAGE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1</a:t>
            </a:r>
            <a:r>
              <a:rPr lang="en-US" dirty="0" smtClean="0"/>
              <a:t> </a:t>
            </a:r>
            <a:r>
              <a:rPr lang="en-US" b="1" dirty="0" smtClean="0"/>
              <a:t>PL</a:t>
            </a:r>
            <a:r>
              <a:rPr lang="en-US" dirty="0" smtClean="0"/>
              <a:t> </a:t>
            </a:r>
            <a:r>
              <a:rPr lang="en-US" b="1" dirty="0" smtClean="0"/>
              <a:t>145.00</a:t>
            </a:r>
            <a:r>
              <a:rPr lang="en-US" dirty="0" smtClean="0"/>
              <a:t> </a:t>
            </a:r>
            <a:r>
              <a:rPr lang="en-US" b="1" dirty="0" smtClean="0"/>
              <a:t>03</a:t>
            </a:r>
            <a:r>
              <a:rPr lang="en-US" dirty="0" smtClean="0"/>
              <a:t> 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r>
              <a:rPr lang="en-US" b="1" dirty="0" smtClean="0"/>
              <a:t>M</a:t>
            </a:r>
            <a:r>
              <a:rPr lang="en-US" dirty="0" smtClean="0"/>
              <a:t> </a:t>
            </a:r>
            <a:r>
              <a:rPr lang="en-US" b="1" dirty="0" smtClean="0"/>
              <a:t>4</a:t>
            </a:r>
            <a:r>
              <a:rPr lang="en-US" dirty="0" smtClean="0"/>
              <a:t> </a:t>
            </a:r>
            <a:r>
              <a:rPr lang="en-US" b="1" dirty="0" smtClean="0"/>
              <a:t>2999</a:t>
            </a:r>
            <a:r>
              <a:rPr lang="en-US" dirty="0" smtClean="0"/>
              <a:t> </a:t>
            </a:r>
            <a:r>
              <a:rPr lang="en-US" b="1" dirty="0" smtClean="0"/>
              <a:t>N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	CRIM MIS:RCKLS PROP DAM &gt; $250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1</a:t>
            </a:r>
            <a:r>
              <a:rPr lang="en-US" dirty="0" smtClean="0"/>
              <a:t> </a:t>
            </a:r>
            <a:r>
              <a:rPr lang="en-US" b="1" dirty="0" smtClean="0"/>
              <a:t>PL</a:t>
            </a:r>
            <a:r>
              <a:rPr lang="en-US" dirty="0" smtClean="0"/>
              <a:t> </a:t>
            </a:r>
            <a:r>
              <a:rPr lang="en-US" b="1" dirty="0" smtClean="0"/>
              <a:t>145.25</a:t>
            </a:r>
            <a:r>
              <a:rPr lang="en-US" dirty="0" smtClean="0"/>
              <a:t> </a:t>
            </a:r>
            <a:r>
              <a:rPr lang="en-US" b="1" dirty="0" smtClean="0"/>
              <a:t>B</a:t>
            </a:r>
            <a:r>
              <a:rPr lang="en-US" dirty="0" smtClean="0"/>
              <a:t> </a:t>
            </a:r>
            <a:r>
              <a:rPr lang="en-US" b="1" dirty="0" smtClean="0"/>
              <a:t>M</a:t>
            </a:r>
            <a:r>
              <a:rPr lang="en-US" dirty="0" smtClean="0"/>
              <a:t> </a:t>
            </a:r>
            <a:r>
              <a:rPr lang="en-US" b="1" dirty="0" smtClean="0"/>
              <a:t>0</a:t>
            </a:r>
            <a:r>
              <a:rPr lang="en-US" dirty="0" smtClean="0"/>
              <a:t> </a:t>
            </a:r>
            <a:r>
              <a:rPr lang="en-US" b="1" dirty="0" smtClean="0"/>
              <a:t>2999</a:t>
            </a:r>
            <a:r>
              <a:rPr lang="en-US" dirty="0" smtClean="0"/>
              <a:t> </a:t>
            </a:r>
            <a:r>
              <a:rPr lang="en-US" b="1" dirty="0" smtClean="0"/>
              <a:t>N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	RECKLESS ENDANGERMENT PROPERTY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1</a:t>
            </a:r>
            <a:r>
              <a:rPr lang="en-US" dirty="0" smtClean="0"/>
              <a:t> </a:t>
            </a:r>
            <a:r>
              <a:rPr lang="en-US" b="1" dirty="0" smtClean="0"/>
              <a:t>PL</a:t>
            </a:r>
            <a:r>
              <a:rPr lang="en-US" dirty="0" smtClean="0"/>
              <a:t> </a:t>
            </a:r>
            <a:r>
              <a:rPr lang="en-US" b="1" dirty="0" smtClean="0"/>
              <a:t>221.05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dirty="0" smtClean="0"/>
              <a:t> </a:t>
            </a:r>
            <a:r>
              <a:rPr lang="en-US" b="1" dirty="0" smtClean="0"/>
              <a:t>0</a:t>
            </a:r>
            <a:r>
              <a:rPr lang="en-US" dirty="0" smtClean="0"/>
              <a:t> </a:t>
            </a:r>
            <a:r>
              <a:rPr lang="en-US" b="1" dirty="0" smtClean="0"/>
              <a:t>3562</a:t>
            </a:r>
            <a:r>
              <a:rPr lang="en-US" dirty="0" smtClean="0"/>
              <a:t> </a:t>
            </a:r>
            <a:r>
              <a:rPr lang="en-US" b="1" dirty="0" smtClean="0"/>
              <a:t>N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	UNLAWFUL POSSESSION MARIHUANA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80E0E-F142-4E48-8CB4-9CB3CD17A15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4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72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6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44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57"/>
            <a:ext cx="9144000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6016249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12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Tx/>
              <a:defRPr b="0" i="0">
                <a:latin typeface="Trebuchet MS"/>
                <a:cs typeface="Trebuchet MS"/>
              </a:defRPr>
            </a:lvl3pPr>
            <a:lvl4pPr>
              <a:buClrTx/>
              <a:defRPr b="0" i="0">
                <a:latin typeface="Trebuchet MS"/>
                <a:cs typeface="Trebuchet MS"/>
              </a:defRPr>
            </a:lvl4pPr>
            <a:lvl5pPr>
              <a:defRPr b="0" i="1"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3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Em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873940"/>
            <a:ext cx="5320076" cy="5987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873940"/>
            <a:ext cx="5308027" cy="3125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1479" y="0"/>
            <a:ext cx="87720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 smtClean="0">
                <a:latin typeface="Arial" charset="0"/>
              </a:rPr>
              <a:t>‘-</a:t>
            </a:r>
            <a:endParaRPr lang="en-US" sz="18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34334" y="1023930"/>
            <a:ext cx="6418317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534334" y="2555889"/>
            <a:ext cx="6418317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1" y="0"/>
            <a:ext cx="9143998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5196" y="2320111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84464" y="6221885"/>
            <a:ext cx="544068" cy="534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2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5" r:id="rId3"/>
    <p:sldLayoutId id="2147483897" r:id="rId4"/>
    <p:sldLayoutId id="2147483907" r:id="rId5"/>
    <p:sldLayoutId id="2147483898" r:id="rId6"/>
    <p:sldLayoutId id="2147483900" r:id="rId7"/>
    <p:sldLayoutId id="2147483906" r:id="rId8"/>
    <p:sldLayoutId id="2147483902" r:id="rId9"/>
    <p:sldLayoutId id="2147483908" r:id="rId10"/>
    <p:sldLayoutId id="214748390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LucidaGrande" charset="0"/>
        <a:buChar char="-"/>
        <a:defRPr sz="135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80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orient="horz" pos="4016" userDrawn="1">
          <p15:clr>
            <a:srgbClr val="F26B43"/>
          </p15:clr>
        </p15:guide>
        <p15:guide id="4" pos="5544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3348" userDrawn="1">
          <p15:clr>
            <a:srgbClr val="F26B43"/>
          </p15:clr>
        </p15:guide>
        <p15:guide id="7" pos="3528" userDrawn="1">
          <p15:clr>
            <a:srgbClr val="F26B43"/>
          </p15:clr>
        </p15:guide>
        <p15:guide id="8" pos="3384" userDrawn="1">
          <p15:clr>
            <a:srgbClr val="F26B43"/>
          </p15:clr>
        </p15:guide>
        <p15:guide id="9" orient="horz" pos="1848" userDrawn="1">
          <p15:clr>
            <a:srgbClr val="F26B43"/>
          </p15:clr>
        </p15:guide>
        <p15:guide id="10" orient="horz" pos="1896" userDrawn="1">
          <p15:clr>
            <a:srgbClr val="F26B43"/>
          </p15:clr>
        </p15:guide>
        <p15:guide id="11" orient="horz" pos="2880" userDrawn="1">
          <p15:clr>
            <a:srgbClr val="F26B43"/>
          </p15:clr>
        </p15:guide>
        <p15:guide id="12" orient="horz" pos="28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Presentation to Faculty Senate Executive Committee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UB emergency Planning and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1486269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UB uses a collaborative approach to campus safety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2553069"/>
            <a:ext cx="7772400" cy="34290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EH &amp; S is called in by the on scene supervisor when appropriate</a:t>
            </a:r>
          </a:p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Emergency Management is activated in larger scale events or events that may have a significant or long term impact.</a:t>
            </a:r>
          </a:p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Training and planning in advance is done with UPD, EH &amp; S  and Emergency Management</a:t>
            </a:r>
          </a:p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UPD has MOUs with NYS Police, BPD, and APD</a:t>
            </a:r>
          </a:p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University Communications manages information</a:t>
            </a:r>
          </a:p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UB Incident Management Team is activated to coordinate response strategies</a:t>
            </a:r>
          </a:p>
        </p:txBody>
      </p:sp>
    </p:spTree>
    <p:extLst>
      <p:ext uri="{BB962C8B-B14F-4D97-AF65-F5344CB8AC3E}">
        <p14:creationId xmlns:p14="http://schemas.microsoft.com/office/powerpoint/2010/main" val="15363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 Emergency Management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7102" y="2315183"/>
            <a:ext cx="740671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</a:pPr>
            <a:r>
              <a:rPr lang="en-US" sz="1600" b="1" dirty="0" smtClean="0">
                <a:solidFill>
                  <a:srgbClr val="5A5A59"/>
                </a:solidFill>
                <a:latin typeface="Trebuchet MS"/>
                <a:cs typeface="Trebuchet MS"/>
              </a:rPr>
              <a:t>Comprehensive Emergency Management Plan (CEMP):</a:t>
            </a:r>
            <a:endParaRPr lang="en-US" sz="1600" dirty="0">
              <a:solidFill>
                <a:srgbClr val="5A5A59"/>
              </a:solidFill>
              <a:latin typeface="Trebuchet MS"/>
              <a:cs typeface="Trebuchet MS"/>
            </a:endParaRP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All hazards, phases, stakeholders, and impacts of incidents and emergencies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UB Incident Management Team activations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Specialized planning for unique hazards and vulnerabilities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Continuity plans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Departmental level plans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Warning and Notification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Policies for EM Program, Change in Scheduled Operations, Essential Personnel</a:t>
            </a:r>
            <a:endParaRPr lang="en-US"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381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Police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9600" y="2133600"/>
            <a:ext cx="7467600" cy="3170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 i="1" dirty="0" smtClean="0">
                <a:latin typeface="Trebuchet MS" panose="020B0603020202020204" pitchFamily="34" charset="0"/>
              </a:rPr>
              <a:t>  58 sworn police officers</a:t>
            </a:r>
          </a:p>
          <a:p>
            <a:pPr>
              <a:defRPr/>
            </a:pPr>
            <a:endParaRPr lang="en-US" sz="2000" i="1" dirty="0" smtClean="0">
              <a:latin typeface="Trebuchet MS" panose="020B0603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i="1" dirty="0" smtClean="0">
                <a:latin typeface="Trebuchet MS" panose="020B0603020202020204" pitchFamily="34" charset="0"/>
              </a:rPr>
              <a:t>  44  </a:t>
            </a:r>
            <a:r>
              <a:rPr lang="en-US" sz="2000" i="1" dirty="0">
                <a:latin typeface="Trebuchet MS" panose="020B0603020202020204" pitchFamily="34" charset="0"/>
              </a:rPr>
              <a:t>Patrol </a:t>
            </a:r>
            <a:r>
              <a:rPr lang="en-US" sz="2000" i="1" dirty="0" smtClean="0">
                <a:latin typeface="Trebuchet MS" panose="020B0603020202020204" pitchFamily="34" charset="0"/>
              </a:rPr>
              <a:t>Officers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smtClean="0">
                <a:latin typeface="Trebuchet MS" panose="020B0603020202020204" pitchFamily="34" charset="0"/>
              </a:rPr>
              <a:t> 5  Investigators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smtClean="0">
                <a:latin typeface="Trebuchet MS" panose="020B0603020202020204" pitchFamily="34" charset="0"/>
              </a:rPr>
              <a:t> 9 Lieutenants</a:t>
            </a:r>
          </a:p>
          <a:p>
            <a:pPr>
              <a:buFontTx/>
              <a:buChar char="•"/>
              <a:defRPr/>
            </a:pP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rebuchet MS" panose="020B0603020202020204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rebuchet MS" panose="020B0603020202020204" pitchFamily="34" charset="0"/>
              </a:rPr>
              <a:t>3 </a:t>
            </a:r>
            <a:r>
              <a:rPr lang="en-US" sz="2000" i="1" dirty="0">
                <a:latin typeface="Trebuchet MS" panose="020B0603020202020204" pitchFamily="34" charset="0"/>
              </a:rPr>
              <a:t>Administrators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685800" y="914400"/>
            <a:ext cx="746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endParaRPr lang="en-US" sz="14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050" name="Picture 2" descr="G:\Crime Scene Photographs\2013\13-004252(Fire)\Photos\CID Camera\UPD_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2858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Crime Scene Photographs\2013\13-004252(Fire)\Photos\CID Camera\UPD_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2858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101" y="1088789"/>
            <a:ext cx="8430296" cy="716084"/>
          </a:xfrm>
        </p:spPr>
        <p:txBody>
          <a:bodyPr>
            <a:normAutofit fontScale="90000"/>
          </a:bodyPr>
          <a:lstStyle/>
          <a:p>
            <a:pPr>
              <a:lnSpc>
                <a:spcPts val="2600"/>
              </a:lnSpc>
            </a:pPr>
            <a:r>
              <a:rPr lang="en-US" dirty="0" smtClean="0"/>
              <a:t>UB Environment, Health and Safety (EH&amp;S) </a:t>
            </a:r>
            <a:br>
              <a:rPr lang="en-US" dirty="0" smtClean="0"/>
            </a:br>
            <a:r>
              <a:rPr lang="en-US" sz="2200" dirty="0" smtClean="0"/>
              <a:t>Emergency Planning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86604" y="1804874"/>
            <a:ext cx="8570794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Trebuchet MS"/>
                <a:cs typeface="Trebuchet MS"/>
              </a:rPr>
              <a:t>Building Fire Prevention and Evacuation Plans (BFPEP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)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Required evacuation drills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Facilitate evacuations and assembly areas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Areas of Safe Refuge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Trebuchet MS"/>
                <a:cs typeface="Trebuchet MS"/>
              </a:rPr>
              <a:t>Hazardous Materials Security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Chemicals, Radioactive Materials and Biological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Materials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Hazardous waste storage areas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Controlled substances</a:t>
            </a:r>
          </a:p>
          <a:p>
            <a:pPr marL="742938" lvl="2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Shipping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Trebuchet MS"/>
                <a:cs typeface="Trebuchet MS"/>
              </a:rPr>
              <a:t>EH&amp;S Laboratory Inspections 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Trebuchet MS"/>
                <a:cs typeface="Trebuchet MS"/>
              </a:rPr>
              <a:t>Annual Fire Code Inspections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Trebuchet MS"/>
                <a:cs typeface="Trebuchet MS"/>
              </a:rPr>
              <a:t>UB EH&amp;S Hazardous Materials Response Team &amp; IMT Participati</a:t>
            </a:r>
            <a:r>
              <a:rPr lang="en-US" sz="1600" b="1" dirty="0">
                <a:solidFill>
                  <a:srgbClr val="5A5A59"/>
                </a:solidFill>
                <a:latin typeface="Trebuchet MS"/>
                <a:cs typeface="Trebuchet MS"/>
              </a:rPr>
              <a:t>on</a:t>
            </a:r>
          </a:p>
          <a:p>
            <a:pPr marL="285750" lvl="1" indent="-285750">
              <a:lnSpc>
                <a:spcPct val="120000"/>
              </a:lnSpc>
              <a:spcAft>
                <a:spcPts val="6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A5A59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487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200"/>
              </a:lnSpc>
            </a:pPr>
            <a:r>
              <a:rPr lang="en-US" dirty="0" smtClean="0"/>
              <a:t>University Communications</a:t>
            </a:r>
            <a:br>
              <a:rPr lang="en-US" dirty="0" smtClean="0"/>
            </a:br>
            <a:r>
              <a:rPr lang="en-US" sz="2000" dirty="0" smtClean="0"/>
              <a:t>Responsible for Crisis Communications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27102" y="2315183"/>
            <a:ext cx="7406714" cy="367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</a:pPr>
            <a:r>
              <a:rPr lang="en-US" sz="1600" b="1" dirty="0" smtClean="0">
                <a:solidFill>
                  <a:srgbClr val="5A5A59"/>
                </a:solidFill>
                <a:latin typeface="Trebuchet MS"/>
                <a:cs typeface="Trebuchet MS"/>
              </a:rPr>
              <a:t>During a Crisis, University </a:t>
            </a:r>
            <a:r>
              <a:rPr lang="en-US" sz="1600" b="1" dirty="0">
                <a:solidFill>
                  <a:srgbClr val="5A5A59"/>
                </a:solidFill>
                <a:latin typeface="Trebuchet MS"/>
                <a:cs typeface="Trebuchet MS"/>
              </a:rPr>
              <a:t>Communications will</a:t>
            </a:r>
            <a:r>
              <a:rPr lang="en-US" sz="1600" b="1" dirty="0" smtClean="0">
                <a:solidFill>
                  <a:srgbClr val="5A5A59"/>
                </a:solidFill>
                <a:latin typeface="Trebuchet MS"/>
                <a:cs typeface="Trebuchet MS"/>
              </a:rPr>
              <a:t>:</a:t>
            </a:r>
            <a:endParaRPr lang="en-US" sz="1600" dirty="0">
              <a:solidFill>
                <a:srgbClr val="5A5A59"/>
              </a:solidFill>
              <a:latin typeface="Trebuchet MS"/>
              <a:cs typeface="Trebuchet MS"/>
            </a:endParaRP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Develop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 the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university’s </a:t>
            </a: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official messages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Notify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key audiences of the incident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in coordination with the Incident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Commander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Coordinate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the distribution of essential information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to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students, faculty, staff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and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other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Issue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the university’s </a:t>
            </a: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first public/statement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as well as periodic updates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Identify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and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prepare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official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UB spokespersons </a:t>
            </a:r>
          </a:p>
          <a:p>
            <a:pPr marL="342900" lvl="1" indent="-34290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M</a:t>
            </a: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anage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the university’s interactions with the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news </a:t>
            </a: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media </a:t>
            </a:r>
            <a:endParaRPr lang="en-US" sz="1600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259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2800"/>
              </a:lnSpc>
            </a:pPr>
            <a:r>
              <a:rPr lang="en-US" dirty="0" smtClean="0"/>
              <a:t>University Communications</a:t>
            </a:r>
            <a:br>
              <a:rPr lang="en-US" dirty="0" smtClean="0"/>
            </a:br>
            <a:r>
              <a:rPr lang="en-US" sz="2000" dirty="0" smtClean="0"/>
              <a:t>Crisis Communications Team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27102" y="2315183"/>
            <a:ext cx="74067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</a:pP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The team consists </a:t>
            </a:r>
            <a:r>
              <a:rPr lang="en-US" sz="1600" dirty="0">
                <a:solidFill>
                  <a:srgbClr val="5A5A59"/>
                </a:solidFill>
                <a:latin typeface="Trebuchet MS"/>
                <a:cs typeface="Trebuchet MS"/>
              </a:rPr>
              <a:t>of designated, trained staff within University </a:t>
            </a:r>
            <a:r>
              <a:rPr lang="en-US" sz="1600" dirty="0" smtClean="0">
                <a:solidFill>
                  <a:srgbClr val="5A5A59"/>
                </a:solidFill>
                <a:latin typeface="Trebuchet MS"/>
                <a:cs typeface="Trebuchet MS"/>
              </a:rPr>
              <a:t>Communications:</a:t>
            </a:r>
            <a:endParaRPr lang="en-US" sz="1600" dirty="0">
              <a:solidFill>
                <a:srgbClr val="5A5A59"/>
              </a:solidFill>
              <a:latin typeface="Trebuchet MS"/>
              <a:cs typeface="Trebuchet MS"/>
            </a:endParaRPr>
          </a:p>
          <a:p>
            <a:pPr marL="285750" lvl="1" indent="-28575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Trebuchet MS"/>
                <a:cs typeface="Trebuchet MS"/>
              </a:rPr>
              <a:t>Public </a:t>
            </a:r>
            <a:r>
              <a:rPr lang="en-US" sz="1600" dirty="0">
                <a:solidFill>
                  <a:schemeClr val="tx2"/>
                </a:solidFill>
                <a:latin typeface="Trebuchet MS"/>
                <a:cs typeface="Trebuchet MS"/>
              </a:rPr>
              <a:t>Information Officer </a:t>
            </a:r>
            <a:r>
              <a:rPr lang="en-US" sz="1600" dirty="0" smtClean="0">
                <a:latin typeface="Trebuchet MS"/>
                <a:cs typeface="Trebuchet MS"/>
              </a:rPr>
              <a:t>(PIO) responsible </a:t>
            </a:r>
            <a:r>
              <a:rPr lang="en-US" sz="1600" dirty="0">
                <a:latin typeface="Trebuchet MS"/>
                <a:cs typeface="Trebuchet MS"/>
              </a:rPr>
              <a:t>for developing </a:t>
            </a:r>
            <a:r>
              <a:rPr lang="en-US" sz="1600" dirty="0" smtClean="0">
                <a:latin typeface="Trebuchet MS"/>
                <a:cs typeface="Trebuchet MS"/>
              </a:rPr>
              <a:t>official information </a:t>
            </a:r>
            <a:r>
              <a:rPr lang="en-US" sz="1600" dirty="0">
                <a:latin typeface="Trebuchet MS"/>
                <a:cs typeface="Trebuchet MS"/>
              </a:rPr>
              <a:t>about the </a:t>
            </a:r>
            <a:r>
              <a:rPr lang="en-US" sz="1600" dirty="0" smtClean="0">
                <a:latin typeface="Trebuchet MS"/>
                <a:cs typeface="Trebuchet MS"/>
              </a:rPr>
              <a:t>emergency in coordination with Incident Commander</a:t>
            </a:r>
          </a:p>
          <a:p>
            <a:pPr marL="285750" lvl="1" indent="-28575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</a:t>
            </a:r>
            <a:r>
              <a:rPr lang="en-US" sz="1600" dirty="0" smtClean="0">
                <a:solidFill>
                  <a:schemeClr val="tx2"/>
                </a:solidFill>
              </a:rPr>
              <a:t>perations group </a:t>
            </a:r>
            <a:r>
              <a:rPr lang="en-US" sz="1600" dirty="0" smtClean="0"/>
              <a:t>uses </a:t>
            </a:r>
            <a:r>
              <a:rPr lang="en-US" sz="1600" dirty="0"/>
              <a:t>confirmed facts and messages approved by the PIO to prepare </a:t>
            </a:r>
            <a:r>
              <a:rPr lang="en-US" sz="1600" dirty="0" smtClean="0"/>
              <a:t>communications</a:t>
            </a:r>
          </a:p>
          <a:p>
            <a:pPr marL="285750" lvl="1" indent="-28575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Information </a:t>
            </a:r>
            <a:r>
              <a:rPr lang="en-US" sz="1600" dirty="0">
                <a:solidFill>
                  <a:schemeClr val="tx2"/>
                </a:solidFill>
              </a:rPr>
              <a:t>dissemination group </a:t>
            </a:r>
            <a:r>
              <a:rPr lang="en-US" sz="1600" dirty="0" smtClean="0"/>
              <a:t>communicates official messages to </a:t>
            </a:r>
            <a:r>
              <a:rPr lang="en-US" sz="1600" dirty="0"/>
              <a:t>internal and external audiences </a:t>
            </a:r>
            <a:endParaRPr lang="en-US" sz="1600" dirty="0" smtClean="0"/>
          </a:p>
          <a:p>
            <a:pPr marL="285750" lvl="1" indent="-28575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</a:t>
            </a:r>
            <a:r>
              <a:rPr lang="en-US" sz="1600" dirty="0" smtClean="0">
                <a:solidFill>
                  <a:schemeClr val="tx2"/>
                </a:solidFill>
              </a:rPr>
              <a:t>edia </a:t>
            </a:r>
            <a:r>
              <a:rPr lang="en-US" sz="1600" dirty="0">
                <a:solidFill>
                  <a:schemeClr val="tx2"/>
                </a:solidFill>
              </a:rPr>
              <a:t>relations group </a:t>
            </a:r>
            <a:r>
              <a:rPr lang="en-US" sz="1600" dirty="0" smtClean="0"/>
              <a:t>is proactive </a:t>
            </a:r>
            <a:r>
              <a:rPr lang="en-US" sz="1600" dirty="0"/>
              <a:t>and reactive </a:t>
            </a:r>
            <a:r>
              <a:rPr lang="en-US" sz="1600" dirty="0" smtClean="0"/>
              <a:t>with </a:t>
            </a:r>
            <a:r>
              <a:rPr lang="en-US" sz="1600" dirty="0"/>
              <a:t>the </a:t>
            </a:r>
            <a:r>
              <a:rPr lang="en-US" sz="1600" dirty="0" smtClean="0"/>
              <a:t>news media</a:t>
            </a:r>
          </a:p>
          <a:p>
            <a:pPr marL="285750" lvl="1" indent="-285750">
              <a:lnSpc>
                <a:spcPct val="120000"/>
              </a:lnSpc>
              <a:spcAft>
                <a:spcPts val="1200"/>
              </a:spcAft>
              <a:buClr>
                <a:srgbClr val="1B6FA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</a:t>
            </a:r>
            <a:r>
              <a:rPr lang="en-US" sz="1600" dirty="0" smtClean="0">
                <a:solidFill>
                  <a:schemeClr val="tx2"/>
                </a:solidFill>
              </a:rPr>
              <a:t>ogistics group supports </a:t>
            </a:r>
            <a:r>
              <a:rPr lang="en-US" sz="1600" dirty="0"/>
              <a:t>the work of the other groups in the team </a:t>
            </a:r>
            <a:endParaRPr lang="en-US" sz="1600" dirty="0" smtClean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952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386</Words>
  <Application>Microsoft Office PowerPoint</Application>
  <PresentationFormat>On-screen Show (4:3)</PresentationFormat>
  <Paragraphs>72</Paragraphs>
  <Slides>10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UB Powerpoint Template</vt:lpstr>
      <vt:lpstr>UB emergency Planning and Coordination</vt:lpstr>
      <vt:lpstr>UB uses a collaborative approach to campus safety</vt:lpstr>
      <vt:lpstr>UB Emergency Management</vt:lpstr>
      <vt:lpstr>University Police</vt:lpstr>
      <vt:lpstr>PowerPoint Presentation</vt:lpstr>
      <vt:lpstr>PowerPoint Presentation</vt:lpstr>
      <vt:lpstr>UB Environment, Health and Safety (EH&amp;S)  Emergency Planning </vt:lpstr>
      <vt:lpstr>University Communications Responsible for Crisis Communications</vt:lpstr>
      <vt:lpstr>University Communications Crisis Communications Team</vt:lpstr>
      <vt:lpstr>Questions?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creator>Microsoft Office User</dc:creator>
  <cp:lastModifiedBy>Allen, Lindsay</cp:lastModifiedBy>
  <cp:revision>201</cp:revision>
  <cp:lastPrinted>2015-10-19T19:01:41Z</cp:lastPrinted>
  <dcterms:created xsi:type="dcterms:W3CDTF">2016-06-28T14:05:07Z</dcterms:created>
  <dcterms:modified xsi:type="dcterms:W3CDTF">2017-03-08T13:52:55Z</dcterms:modified>
</cp:coreProperties>
</file>